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2" r:id="rId3"/>
    <p:sldId id="283" r:id="rId4"/>
    <p:sldId id="285" r:id="rId5"/>
    <p:sldId id="286" r:id="rId6"/>
    <p:sldId id="287" r:id="rId7"/>
    <p:sldId id="288" r:id="rId8"/>
    <p:sldId id="289" r:id="rId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5050"/>
    <a:srgbClr val="ED3C05"/>
    <a:srgbClr val="FA55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5105F-D7DA-4FF7-A7FB-B12EE0748951}" type="datetimeFigureOut">
              <a:rPr lang="ru-RU"/>
              <a:pPr>
                <a:defRPr/>
              </a:pPr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F9C16-CAD6-432F-9520-0E9384A302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CD09F-F97B-485C-BA40-686E8286B13A}" type="datetimeFigureOut">
              <a:rPr lang="ru-RU"/>
              <a:pPr>
                <a:defRPr/>
              </a:pPr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6925C-FDA3-4367-BEA6-3A232B93EB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D96F3-42C5-4B9B-8EE4-4EB120030425}" type="datetimeFigureOut">
              <a:rPr lang="ru-RU"/>
              <a:pPr>
                <a:defRPr/>
              </a:pPr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CB72C-6921-4971-83A5-2F7978A370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71A80-D59F-4236-BDD7-9CE6399A2795}" type="datetimeFigureOut">
              <a:rPr lang="ru-RU"/>
              <a:pPr>
                <a:defRPr/>
              </a:pPr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9A7F2-F9F4-4A3B-9E42-3F2268078C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9050B-91A4-4E4E-9A90-7F63306C0C6F}" type="datetimeFigureOut">
              <a:rPr lang="ru-RU"/>
              <a:pPr>
                <a:defRPr/>
              </a:pPr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1ACA4-DD92-4580-BA2C-D047691656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68399-E873-43E7-9DF0-80CC1E215B38}" type="datetimeFigureOut">
              <a:rPr lang="ru-RU"/>
              <a:pPr>
                <a:defRPr/>
              </a:pPr>
              <a:t>27.03.2024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B7C16-3E3A-4BF9-A4CD-4BD74E0A91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349D5-116A-4F9C-91DD-B533EF8E03A4}" type="datetimeFigureOut">
              <a:rPr lang="ru-RU"/>
              <a:pPr>
                <a:defRPr/>
              </a:pPr>
              <a:t>27.03.2024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DE832-3FFB-4569-89CD-277F77FCC8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989D3-9354-4413-9C0C-DE63E88F6337}" type="datetimeFigureOut">
              <a:rPr lang="ru-RU"/>
              <a:pPr>
                <a:defRPr/>
              </a:pPr>
              <a:t>27.03.2024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5D7E0-C2F4-4DA2-9D01-EA0ADF07DC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D6C48-F8FE-42CE-8051-18119EA40493}" type="datetimeFigureOut">
              <a:rPr lang="ru-RU"/>
              <a:pPr>
                <a:defRPr/>
              </a:pPr>
              <a:t>27.03.2024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D6501-EA70-47FA-80C9-7A99563A7B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B3D00-BDDB-4547-AA46-E0EF00C77ACC}" type="datetimeFigureOut">
              <a:rPr lang="ru-RU"/>
              <a:pPr>
                <a:defRPr/>
              </a:pPr>
              <a:t>27.03.2024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0E7FD-BB2D-4098-8192-A25E2BE4A2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CECC6-8E6C-4F08-A86D-0D71A644062E}" type="datetimeFigureOut">
              <a:rPr lang="ru-RU"/>
              <a:pPr>
                <a:defRPr/>
              </a:pPr>
              <a:t>27.03.2024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6A352-CE23-4747-B636-289CF1B9E9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D65447-0911-4730-8D5E-43A46AF1E60A}" type="datetimeFigureOut">
              <a:rPr lang="ru-RU"/>
              <a:pPr>
                <a:defRPr/>
              </a:pPr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C9D57E-D2E7-475D-8208-E734EE482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extBox 7"/>
          <p:cNvSpPr txBox="1">
            <a:spLocks noChangeArrowheads="1"/>
          </p:cNvSpPr>
          <p:nvPr/>
        </p:nvSpPr>
        <p:spPr bwMode="auto">
          <a:xfrm>
            <a:off x="623888" y="569913"/>
            <a:ext cx="80899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dirty="0" smtClean="0">
                <a:solidFill>
                  <a:srgbClr val="002060"/>
                </a:solidFill>
                <a:latin typeface="Calibri" pitchFamily="34" charset="0"/>
              </a:rPr>
              <a:t>Играем в железную дорогу</a:t>
            </a:r>
            <a:endParaRPr lang="ru-RU" sz="8000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2550" y="0"/>
            <a:ext cx="12288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400050" y="600075"/>
            <a:ext cx="4403725" cy="1552575"/>
          </a:xfrm>
          <a:prstGeom prst="roundRect">
            <a:avLst/>
          </a:prstGeom>
          <a:solidFill>
            <a:srgbClr val="FF5050"/>
          </a:solidFill>
          <a:ln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73113" y="882650"/>
            <a:ext cx="3862387" cy="9540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+mn-lt"/>
                <a:cs typeface="+mn-cs"/>
              </a:rPr>
              <a:t>РОДИТЕЛИ-ЖЕЛЕЗНОДОРОЖНИКИ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838" y="403225"/>
            <a:ext cx="2241550" cy="2987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3425" y="3660775"/>
            <a:ext cx="2193925" cy="2927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0888" y="3024188"/>
            <a:ext cx="3494087" cy="2620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050" y="3024188"/>
            <a:ext cx="2643188" cy="3525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6200" y="198438"/>
            <a:ext cx="4044950" cy="2878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76525" y="2435225"/>
            <a:ext cx="2868613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6838" y="30163"/>
            <a:ext cx="12288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503238" y="600075"/>
            <a:ext cx="4403725" cy="1552575"/>
          </a:xfrm>
          <a:prstGeom prst="roundRect">
            <a:avLst/>
          </a:prstGeom>
          <a:solidFill>
            <a:srgbClr val="FF5050"/>
          </a:solidFill>
          <a:ln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73113" y="808038"/>
            <a:ext cx="3862387" cy="12001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002060"/>
                </a:solidFill>
                <a:latin typeface="+mn-lt"/>
                <a:cs typeface="+mn-cs"/>
              </a:rPr>
              <a:t>ВИРТУАЛЬНОЕ </a:t>
            </a:r>
            <a:r>
              <a:rPr lang="ru-RU" sz="3600" dirty="0" err="1">
                <a:solidFill>
                  <a:srgbClr val="002060"/>
                </a:solidFill>
                <a:latin typeface="+mn-lt"/>
                <a:cs typeface="+mn-cs"/>
              </a:rPr>
              <a:t>ГОСТЕВАНИЕ</a:t>
            </a:r>
            <a:endParaRPr lang="ru-RU" sz="3600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79059" y="264028"/>
            <a:ext cx="4698844" cy="1237200"/>
          </a:xfrm>
          <a:prstGeom prst="roundRect">
            <a:avLst/>
          </a:prstGeom>
          <a:effectLst>
            <a:glow rad="101600">
              <a:srgbClr val="FF0000">
                <a:alpha val="6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002060"/>
                </a:solidFill>
              </a:rPr>
              <a:t>Какие приборы есть в кабине машиниста?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222738" y="1412737"/>
            <a:ext cx="4698844" cy="1237200"/>
          </a:xfrm>
          <a:prstGeom prst="roundRect">
            <a:avLst/>
          </a:prstGeom>
          <a:effectLst>
            <a:glow rad="101600">
              <a:srgbClr val="FF0000">
                <a:alpha val="6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002060"/>
                </a:solidFill>
              </a:rPr>
              <a:t>Что делает машинист перед отправкой поезда?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10849" y="2691931"/>
            <a:ext cx="4698844" cy="1237200"/>
          </a:xfrm>
          <a:prstGeom prst="roundRect">
            <a:avLst/>
          </a:prstGeom>
          <a:effectLst>
            <a:glow rad="101600">
              <a:srgbClr val="FF0000">
                <a:alpha val="6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002060"/>
                </a:solidFill>
              </a:rPr>
              <a:t>С какой скоростью движется поезд?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22738" y="3915136"/>
            <a:ext cx="4698844" cy="1237200"/>
          </a:xfrm>
          <a:prstGeom prst="roundRect">
            <a:avLst/>
          </a:prstGeom>
          <a:effectLst>
            <a:glow rad="101600">
              <a:srgbClr val="FF0000">
                <a:alpha val="6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002060"/>
                </a:solidFill>
              </a:rPr>
              <a:t>Что делает машинист в чрезвычайных ситуациях?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35886" y="5336929"/>
            <a:ext cx="4698844" cy="1237200"/>
          </a:xfrm>
          <a:prstGeom prst="roundRect">
            <a:avLst/>
          </a:prstGeom>
          <a:effectLst>
            <a:glow rad="101600">
              <a:srgbClr val="FF0000">
                <a:alpha val="6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002060"/>
                </a:solidFill>
              </a:rPr>
              <a:t>Как сигналят машинисты?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88" y="2379663"/>
            <a:ext cx="3146425" cy="4194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384713" y="5796964"/>
            <a:ext cx="3010829" cy="562458"/>
          </a:xfrm>
          <a:prstGeom prst="roundRect">
            <a:avLst/>
          </a:prstGeom>
          <a:effectLst>
            <a:glow rad="101600">
              <a:srgbClr val="FF0000">
                <a:alpha val="6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Папа Марка – машинист электровоза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Прямоугольник 6"/>
          <p:cNvSpPr>
            <a:spLocks noChangeArrowheads="1"/>
          </p:cNvSpPr>
          <p:nvPr/>
        </p:nvSpPr>
        <p:spPr bwMode="auto">
          <a:xfrm>
            <a:off x="3087688" y="392113"/>
            <a:ext cx="5789612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Настольная  игра «Путешествие по России»…</a:t>
            </a:r>
          </a:p>
        </p:txBody>
      </p:sp>
      <p:pic>
        <p:nvPicPr>
          <p:cNvPr id="9" name="Рисунок 8" descr="D:\Пользователь\Desktop\РМО\IMG_6401.JPG"/>
          <p:cNvPicPr/>
          <p:nvPr/>
        </p:nvPicPr>
        <p:blipFill>
          <a:blip r:embed="rId3"/>
          <a:srcRect l="20634" r="28780"/>
          <a:stretch>
            <a:fillRect/>
          </a:stretch>
        </p:blipFill>
        <p:spPr bwMode="auto">
          <a:xfrm>
            <a:off x="463550" y="1268413"/>
            <a:ext cx="3452813" cy="368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D:\Пользователь\Desktop\РМО\IMG_6404.JPG"/>
          <p:cNvPicPr/>
          <p:nvPr/>
        </p:nvPicPr>
        <p:blipFill>
          <a:blip r:embed="rId4"/>
          <a:srcRect l="5250" t="2624" r="23645" b="4373"/>
          <a:stretch>
            <a:fillRect/>
          </a:stretch>
        </p:blipFill>
        <p:spPr bwMode="auto">
          <a:xfrm>
            <a:off x="3492500" y="3284538"/>
            <a:ext cx="4691063" cy="332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D:\Пользователь\Desktop\РМО\IMG_6402.JPG"/>
          <p:cNvPicPr/>
          <p:nvPr/>
        </p:nvPicPr>
        <p:blipFill>
          <a:blip r:embed="rId5"/>
          <a:srcRect l="3770" t="6706" r="37285"/>
          <a:stretch>
            <a:fillRect/>
          </a:stretch>
        </p:blipFill>
        <p:spPr bwMode="auto">
          <a:xfrm>
            <a:off x="7837488" y="1309688"/>
            <a:ext cx="3838575" cy="3675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7"/>
          <p:cNvSpPr>
            <a:spLocks noChangeArrowheads="1"/>
          </p:cNvSpPr>
          <p:nvPr/>
        </p:nvSpPr>
        <p:spPr bwMode="auto">
          <a:xfrm>
            <a:off x="3584575" y="185738"/>
            <a:ext cx="502285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А чтобы наше путешествие было интересным и познавательным, мы сделали дорожный дидактический кейс-чемоданчик …</a:t>
            </a:r>
          </a:p>
        </p:txBody>
      </p:sp>
      <p:pic>
        <p:nvPicPr>
          <p:cNvPr id="12" name="Рисунок 11" descr="D:\Пользователь\Desktop\РМО\IMG_6039.JPG"/>
          <p:cNvPicPr/>
          <p:nvPr/>
        </p:nvPicPr>
        <p:blipFill>
          <a:blip r:embed="rId3"/>
          <a:srcRect l="19166" t="12446" r="7627" b="7860"/>
          <a:stretch>
            <a:fillRect/>
          </a:stretch>
        </p:blipFill>
        <p:spPr bwMode="auto">
          <a:xfrm>
            <a:off x="536575" y="211138"/>
            <a:ext cx="3006725" cy="2733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D:\Пользователь\Desktop\РМО\IMG_6041.JPG"/>
          <p:cNvPicPr/>
          <p:nvPr/>
        </p:nvPicPr>
        <p:blipFill>
          <a:blip r:embed="rId4"/>
          <a:srcRect l="16060" t="2620" r="4704"/>
          <a:stretch>
            <a:fillRect/>
          </a:stretch>
        </p:blipFill>
        <p:spPr bwMode="auto">
          <a:xfrm>
            <a:off x="538163" y="3181350"/>
            <a:ext cx="3452812" cy="339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D:\Пользователь\Desktop\РМО\IMG_6042.JPG"/>
          <p:cNvPicPr/>
          <p:nvPr/>
        </p:nvPicPr>
        <p:blipFill>
          <a:blip r:embed="rId5"/>
          <a:srcRect l="27518" t="3057" r="25024"/>
          <a:stretch>
            <a:fillRect/>
          </a:stretch>
        </p:blipFill>
        <p:spPr bwMode="auto">
          <a:xfrm>
            <a:off x="4730750" y="2608263"/>
            <a:ext cx="3136900" cy="3979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D:\Пользователь\Desktop\РМО\IMG_6043.JPG"/>
          <p:cNvPicPr/>
          <p:nvPr/>
        </p:nvPicPr>
        <p:blipFill>
          <a:blip r:embed="rId6"/>
          <a:srcRect l="15831" t="18853" r="11275" b="14173"/>
          <a:stretch>
            <a:fillRect/>
          </a:stretch>
        </p:blipFill>
        <p:spPr bwMode="auto">
          <a:xfrm>
            <a:off x="8620125" y="303213"/>
            <a:ext cx="3092450" cy="2011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D:\Пользователь\Desktop\РМО\IMG_6044.JPG"/>
          <p:cNvPicPr/>
          <p:nvPr/>
        </p:nvPicPr>
        <p:blipFill>
          <a:blip r:embed="rId7"/>
          <a:srcRect l="17693" t="2183" r="14348"/>
          <a:stretch>
            <a:fillRect/>
          </a:stretch>
        </p:blipFill>
        <p:spPr bwMode="auto">
          <a:xfrm>
            <a:off x="8607425" y="2708275"/>
            <a:ext cx="3105150" cy="3019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Прямоугольник 8"/>
          <p:cNvSpPr>
            <a:spLocks noChangeArrowheads="1"/>
          </p:cNvSpPr>
          <p:nvPr/>
        </p:nvSpPr>
        <p:spPr bwMode="auto">
          <a:xfrm>
            <a:off x="3805238" y="820738"/>
            <a:ext cx="443230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Много мы узнали путешествуя по России с нашим чемоданчиком …</a:t>
            </a:r>
          </a:p>
        </p:txBody>
      </p:sp>
      <p:pic>
        <p:nvPicPr>
          <p:cNvPr id="10" name="Рисунок 9" descr="D:\Пользователь\Desktop\РМО\IMG_6421.JPG"/>
          <p:cNvPicPr/>
          <p:nvPr/>
        </p:nvPicPr>
        <p:blipFill>
          <a:blip r:embed="rId3"/>
          <a:srcRect l="9708" r="11525" b="8502"/>
          <a:stretch>
            <a:fillRect/>
          </a:stretch>
        </p:blipFill>
        <p:spPr bwMode="auto">
          <a:xfrm>
            <a:off x="425450" y="315913"/>
            <a:ext cx="3103563" cy="3298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D:\Пользователь\Desktop\РМО\IMG_6430.JPG"/>
          <p:cNvPicPr/>
          <p:nvPr/>
        </p:nvPicPr>
        <p:blipFill>
          <a:blip r:embed="rId4"/>
          <a:srcRect l="10551" t="20000" r="14541"/>
          <a:stretch>
            <a:fillRect/>
          </a:stretch>
        </p:blipFill>
        <p:spPr bwMode="auto">
          <a:xfrm>
            <a:off x="468313" y="3873500"/>
            <a:ext cx="3662362" cy="272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D:\Пользователь\Desktop\РМО\IMG_6424.JPG"/>
          <p:cNvPicPr/>
          <p:nvPr/>
        </p:nvPicPr>
        <p:blipFill>
          <a:blip r:embed="rId5"/>
          <a:srcRect l="3446" r="17774" b="12670"/>
          <a:stretch>
            <a:fillRect/>
          </a:stretch>
        </p:blipFill>
        <p:spPr bwMode="auto">
          <a:xfrm>
            <a:off x="4565650" y="3027363"/>
            <a:ext cx="3525838" cy="3573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 descr="D:\Пользователь\Desktop\РМО\IMG_6426.JPG"/>
          <p:cNvPicPr/>
          <p:nvPr/>
        </p:nvPicPr>
        <p:blipFill>
          <a:blip r:embed="rId6"/>
          <a:srcRect r="13271"/>
          <a:stretch>
            <a:fillRect/>
          </a:stretch>
        </p:blipFill>
        <p:spPr bwMode="auto">
          <a:xfrm>
            <a:off x="8512175" y="180975"/>
            <a:ext cx="3178175" cy="2830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 descr="D:\Пользователь\Desktop\РМО\IMG_6434.JPG"/>
          <p:cNvPicPr/>
          <p:nvPr/>
        </p:nvPicPr>
        <p:blipFill>
          <a:blip r:embed="rId7"/>
          <a:srcRect t="3150" r="15190"/>
          <a:stretch>
            <a:fillRect/>
          </a:stretch>
        </p:blipFill>
        <p:spPr bwMode="auto">
          <a:xfrm>
            <a:off x="8558213" y="3352800"/>
            <a:ext cx="3143250" cy="3163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11"/>
          <p:cNvSpPr txBox="1">
            <a:spLocks noChangeArrowheads="1"/>
          </p:cNvSpPr>
          <p:nvPr/>
        </p:nvSpPr>
        <p:spPr bwMode="auto">
          <a:xfrm>
            <a:off x="280988" y="468313"/>
            <a:ext cx="72009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Calibri" pitchFamily="34" charset="0"/>
              </a:rPr>
              <a:t>А теперь пора отправиться в путешествие по-настоящему! Переодеваемся … и мы в игре!</a:t>
            </a:r>
          </a:p>
        </p:txBody>
      </p:sp>
      <p:pic>
        <p:nvPicPr>
          <p:cNvPr id="13" name="Рисунок 12" descr="D:\Пользователь\Desktop\РМО\IMG_E6410.JPG"/>
          <p:cNvPicPr/>
          <p:nvPr/>
        </p:nvPicPr>
        <p:blipFill>
          <a:blip r:embed="rId3"/>
          <a:srcRect l="16121" r="20897"/>
          <a:stretch>
            <a:fillRect/>
          </a:stretch>
        </p:blipFill>
        <p:spPr bwMode="auto">
          <a:xfrm>
            <a:off x="280988" y="2852738"/>
            <a:ext cx="2827337" cy="355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D:\Пользователь\Desktop\РМО\IMG_E6414.JPG"/>
          <p:cNvPicPr/>
          <p:nvPr/>
        </p:nvPicPr>
        <p:blipFill>
          <a:blip r:embed="rId4"/>
          <a:srcRect r="5970"/>
          <a:stretch>
            <a:fillRect/>
          </a:stretch>
        </p:blipFill>
        <p:spPr bwMode="auto">
          <a:xfrm>
            <a:off x="2630488" y="1601788"/>
            <a:ext cx="4543425" cy="2817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D:\Пользователь\Desktop\РМО\IMG_6407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27738" y="3959225"/>
            <a:ext cx="3422650" cy="273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D:\Пользователь\Desktop\РМО\IMG_6413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20088" y="333375"/>
            <a:ext cx="3152775" cy="408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301625" y="250825"/>
            <a:ext cx="80914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2060"/>
                </a:solidFill>
                <a:latin typeface="Calibri" pitchFamily="34" charset="0"/>
              </a:rPr>
              <a:t>Сюжетно-ролевая игра «Железная дорога» …</a:t>
            </a:r>
          </a:p>
        </p:txBody>
      </p:sp>
      <p:pic>
        <p:nvPicPr>
          <p:cNvPr id="9" name="Рисунок 8" descr="D:\Пользователь\Desktop\РМО\IMG_20231205_152242.jpg"/>
          <p:cNvPicPr/>
          <p:nvPr/>
        </p:nvPicPr>
        <p:blipFill>
          <a:blip r:embed="rId3"/>
          <a:srcRect t="2980" b="17881"/>
          <a:stretch>
            <a:fillRect/>
          </a:stretch>
        </p:blipFill>
        <p:spPr bwMode="auto">
          <a:xfrm>
            <a:off x="306388" y="1085850"/>
            <a:ext cx="3062287" cy="2897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D:\Пользователь\Desktop\РМО\IMG_20231205_152316.jpg"/>
          <p:cNvPicPr/>
          <p:nvPr/>
        </p:nvPicPr>
        <p:blipFill>
          <a:blip r:embed="rId4"/>
          <a:srcRect r="16829" b="13235"/>
          <a:stretch>
            <a:fillRect/>
          </a:stretch>
        </p:blipFill>
        <p:spPr bwMode="auto">
          <a:xfrm>
            <a:off x="1350963" y="3743325"/>
            <a:ext cx="3813175" cy="2982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D:\Пользователь\Desktop\РМО\IMG_20231205_152222.jpg"/>
          <p:cNvPicPr/>
          <p:nvPr/>
        </p:nvPicPr>
        <p:blipFill>
          <a:blip r:embed="rId5"/>
          <a:srcRect t="2956" b="8867"/>
          <a:stretch>
            <a:fillRect/>
          </a:stretch>
        </p:blipFill>
        <p:spPr bwMode="auto">
          <a:xfrm>
            <a:off x="3933825" y="1085850"/>
            <a:ext cx="4143375" cy="2897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D:\Пользователь\Desktop\РМО\IMG_20231205_152232.jpg"/>
          <p:cNvPicPr/>
          <p:nvPr/>
        </p:nvPicPr>
        <p:blipFill>
          <a:blip r:embed="rId6"/>
          <a:srcRect t="3306" r="11720" b="4959"/>
          <a:stretch>
            <a:fillRect/>
          </a:stretch>
        </p:blipFill>
        <p:spPr bwMode="auto">
          <a:xfrm>
            <a:off x="6515100" y="3743325"/>
            <a:ext cx="3741738" cy="3008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 descr="D:\Пользователь\Desktop\РМО\IMG_20231205_152307.jpg"/>
          <p:cNvPicPr/>
          <p:nvPr/>
        </p:nvPicPr>
        <p:blipFill>
          <a:blip r:embed="rId7"/>
          <a:srcRect l="3705" t="1676" r="369" b="23603"/>
          <a:stretch>
            <a:fillRect/>
          </a:stretch>
        </p:blipFill>
        <p:spPr bwMode="auto">
          <a:xfrm>
            <a:off x="8694738" y="182563"/>
            <a:ext cx="3241675" cy="3405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97</Words>
  <Application>Microsoft Office PowerPoint</Application>
  <PresentationFormat>Широкоэкранный</PresentationFormat>
  <Paragraphs>14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Бокова Елена</cp:lastModifiedBy>
  <cp:revision>47</cp:revision>
  <dcterms:created xsi:type="dcterms:W3CDTF">2024-02-09T10:16:42Z</dcterms:created>
  <dcterms:modified xsi:type="dcterms:W3CDTF">2024-03-27T06:07:29Z</dcterms:modified>
</cp:coreProperties>
</file>